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3"/>
  </p:handoutMasterIdLst>
  <p:sldIdLst>
    <p:sldId id="256" r:id="rId3"/>
    <p:sldId id="258" r:id="rId5"/>
    <p:sldId id="277" r:id="rId6"/>
    <p:sldId id="296" r:id="rId7"/>
    <p:sldId id="266" r:id="rId8"/>
    <p:sldId id="261" r:id="rId9"/>
    <p:sldId id="272" r:id="rId10"/>
    <p:sldId id="259" r:id="rId11"/>
    <p:sldId id="297" r:id="rId12"/>
    <p:sldId id="298" r:id="rId13"/>
    <p:sldId id="318" r:id="rId14"/>
    <p:sldId id="317" r:id="rId15"/>
    <p:sldId id="319" r:id="rId16"/>
    <p:sldId id="267" r:id="rId17"/>
    <p:sldId id="278" r:id="rId18"/>
    <p:sldId id="265" r:id="rId19"/>
    <p:sldId id="273" r:id="rId20"/>
    <p:sldId id="274" r:id="rId21"/>
    <p:sldId id="275" r:id="rId22"/>
    <p:sldId id="279" r:id="rId23"/>
    <p:sldId id="280" r:id="rId24"/>
    <p:sldId id="281" r:id="rId25"/>
    <p:sldId id="282" r:id="rId26"/>
    <p:sldId id="283" r:id="rId27"/>
    <p:sldId id="320" r:id="rId28"/>
    <p:sldId id="322" r:id="rId29"/>
    <p:sldId id="321" r:id="rId30"/>
    <p:sldId id="339" r:id="rId31"/>
    <p:sldId id="263" r:id="rId32"/>
    <p:sldId id="337" r:id="rId33"/>
    <p:sldId id="338" r:id="rId34"/>
    <p:sldId id="262" r:id="rId35"/>
    <p:sldId id="344" r:id="rId36"/>
    <p:sldId id="346" r:id="rId37"/>
    <p:sldId id="347" r:id="rId38"/>
    <p:sldId id="345" r:id="rId39"/>
    <p:sldId id="348" r:id="rId40"/>
    <p:sldId id="351" r:id="rId41"/>
    <p:sldId id="352" r:id="rId42"/>
  </p:sldIdLst>
  <p:sldSz cx="12192000" cy="6858000"/>
  <p:notesSz cx="7103745" cy="10234295"/>
  <p:embeddedFontLst>
    <p:embeddedFont>
      <p:font typeface="腾讯体 W3" panose="020C04030202040F0204" charset="-122"/>
      <p:regular r:id="rId47"/>
    </p:embeddedFont>
    <p:embeddedFont>
      <p:font typeface="Calibri" panose="020F0502020204030204" charset="0"/>
      <p:regular r:id="rId48"/>
    </p:embeddedFont>
    <p:embeddedFont>
      <p:font typeface="腾讯体" panose="020C04030202040F0204" charset="-122"/>
      <p:regular r:id="rId49"/>
    </p:embeddedFont>
    <p:embeddedFont>
      <p:font typeface="TencentSans W3" panose="020C04030202040F0204" charset="-122"/>
      <p:regular r:id="rId5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786"/>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dirty="0">
                <a:effectLst>
                  <a:outerShdw blurRad="38100" dist="38100" dir="2700000" algn="tl">
                    <a:srgbClr val="000000">
                      <a:alpha val="43137"/>
                    </a:srgbClr>
                  </a:outerShdw>
                </a:effectLst>
                <a:latin typeface="腾讯体 W3" panose="020C04030202040F0204" charset="-122"/>
                <a:ea typeface="腾讯体 W3" panose="020C04030202040F0204" charset="-122"/>
              </a:rPr>
              <a:t>Kubernetes 网络</a:t>
            </a:r>
            <a:r>
              <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rPr>
              <a:t>剖析</a:t>
            </a:r>
            <a:endPar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r>
              <a:rPr lang="zh-CN" altLang="en-US" dirty="0">
                <a:latin typeface="腾讯体 W3" panose="020C04030202040F0204" charset="-122"/>
                <a:ea typeface="腾讯体 W3" panose="020C04030202040F0204" charset="-122"/>
              </a:rPr>
              <a:t>探索实现原理与软件工程的架构设计</a:t>
            </a:r>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zh-CN" altLang="en-US" sz="1800">
                <a:latin typeface="腾讯体 W3" panose="020C04030202040F0204" charset="-122"/>
                <a:ea typeface="腾讯体 W3" panose="020C04030202040F0204" charset="-122"/>
                <a:cs typeface="腾讯体 W3" panose="020C04030202040F0204" charset="-122"/>
              </a:rPr>
              <a:t>部署</a:t>
            </a:r>
            <a:r>
              <a:rPr lang="en-US" altLang="zh-CN" sz="1800">
                <a:latin typeface="腾讯体 W3" panose="020C04030202040F0204" charset="-122"/>
                <a:ea typeface="腾讯体 W3" panose="020C04030202040F0204" charset="-122"/>
                <a:cs typeface="腾讯体 W3" panose="020C04030202040F0204" charset="-122"/>
              </a:rPr>
              <a:t>IngressController </a:t>
            </a:r>
            <a:r>
              <a:rPr lang="zh-CN" altLang="en-US" sz="1800">
                <a:latin typeface="腾讯体 W3" panose="020C04030202040F0204" charset="-122"/>
                <a:ea typeface="腾讯体 W3" panose="020C04030202040F0204" charset="-122"/>
                <a:cs typeface="腾讯体 W3" panose="020C04030202040F0204" charset="-122"/>
              </a:rPr>
              <a:t>：</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https://raw.githubusercontent.com/kubernetes/ingress-nginx/controller-v1.8.2/deploy/static/provider/aws/nlb-with-tls-termination/deploy.yaml</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1. `unknown field "ipFamilyPolicy" in io.k8s.api.core.v1.ServiceSpec`字段不支持，所以直接将对应字段</a:t>
            </a:r>
            <a:r>
              <a:rPr lang="zh-CN" altLang="en-US" sz="1800" b="1">
                <a:latin typeface="腾讯体 W3" panose="020C04030202040F0204" charset="-122"/>
                <a:ea typeface="腾讯体 W3" panose="020C04030202040F0204" charset="-122"/>
                <a:cs typeface="腾讯体 W3" panose="020C04030202040F0204" charset="-122"/>
              </a:rPr>
              <a:t>去掉不进行设置</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2. 镜像在国内没有科学上网无法正常拉取，需要</a:t>
            </a:r>
            <a:r>
              <a:rPr lang="zh-CN" altLang="en-US" sz="1800" b="1">
                <a:latin typeface="腾讯体 W3" panose="020C04030202040F0204" charset="-122"/>
                <a:ea typeface="腾讯体 W3" panose="020C04030202040F0204" charset="-122"/>
                <a:cs typeface="腾讯体 W3" panose="020C04030202040F0204" charset="-122"/>
              </a:rPr>
              <a:t>替换阿里云的镜像</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3. 部署后获取Ingress 的service信息发现外部地址无法获取， Service 一直处于 Pending 的状态 。因为服务器是通过 kubeadm 搭建的集群，所以没有集成LoadBalancer，</a:t>
            </a:r>
            <a:r>
              <a:rPr lang="zh-CN" altLang="en-US" sz="1800" b="1">
                <a:latin typeface="腾讯体 W3" panose="020C04030202040F0204" charset="-122"/>
                <a:ea typeface="腾讯体 W3" panose="020C04030202040F0204" charset="-122"/>
                <a:cs typeface="腾讯体 W3" panose="020C04030202040F0204" charset="-122"/>
              </a:rPr>
              <a:t>暴露端口可以通过 NodePort 方式来暴露端口给外部</a:t>
            </a:r>
            <a:endParaRPr lang="zh-CN" altLang="en-US" sz="1800" b="1">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pods -n ingress-nginx </a:t>
            </a:r>
            <a:r>
              <a:rPr lang="en-US" altLang="zh-CN" sz="1800" b="1">
                <a:latin typeface="腾讯体 W3" panose="020C04030202040F0204" charset="-122"/>
                <a:ea typeface="腾讯体 W3" panose="020C04030202040F0204" charset="-122"/>
                <a:cs typeface="腾讯体 W3" panose="020C04030202040F0204" charset="-122"/>
              </a:rPr>
              <a:t>## nginx ingress deployment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Pod</a:t>
            </a:r>
            <a:endParaRPr lang="zh-CN" altLang="en-US" sz="1800" b="1">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NAME                                        READY   STATUS      RESTARTS   AGE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ingress-nginx-controller-6b59fbbf68-7p5cl   1/1     Running     0          170m</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services -n ingress-nginx </a:t>
            </a:r>
            <a:r>
              <a:rPr lang="en-US" altLang="zh-CN" sz="1800" b="1">
                <a:latin typeface="腾讯体 W3" panose="020C04030202040F0204" charset="-122"/>
                <a:ea typeface="腾讯体 W3" panose="020C04030202040F0204" charset="-122"/>
                <a:cs typeface="腾讯体 W3" panose="020C04030202040F0204" charset="-122"/>
              </a:rPr>
              <a:t>## ingress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Service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NAME                                 TYPE        CLUSTER-IP      EXTERNAL-IP   PORT(S)                     AGE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ingress-nginx-controller             NodePort    10.98.61.236    &lt;none&gt;        80:38888/TCP,443:4721/TCP   3h17m</a:t>
            </a:r>
            <a:endParaRPr lang="zh-CN" altLang="en-US" sz="18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a:t>
            </a:r>
            <a:r>
              <a:rPr lang="en-US" altLang="zh-CN" sz="2200">
                <a:latin typeface="腾讯体 W3" panose="020C04030202040F0204" charset="-122"/>
                <a:ea typeface="腾讯体 W3" panose="020C04030202040F0204" charset="-122"/>
                <a:cs typeface="腾讯体 W3" panose="020C04030202040F0204" charset="-122"/>
              </a:rPr>
              <a:t>Ingress</a:t>
            </a:r>
            <a:r>
              <a:rPr lang="zh-CN" altLang="en-US" sz="2200">
                <a:latin typeface="腾讯体 W3" panose="020C04030202040F0204" charset="-122"/>
                <a:ea typeface="腾讯体 W3" panose="020C04030202040F0204" charset="-122"/>
                <a:cs typeface="腾讯体 W3" panose="020C04030202040F0204" charset="-122"/>
              </a:rPr>
              <a:t>规则，指向</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5911215" y="1825625"/>
            <a:ext cx="6073775" cy="46412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通过 </a:t>
            </a:r>
            <a:r>
              <a:rPr lang="en-US" altLang="zh-CN" sz="2200">
                <a:latin typeface="腾讯体 W3" panose="020C04030202040F0204" charset="-122"/>
                <a:ea typeface="腾讯体 W3" panose="020C04030202040F0204" charset="-122"/>
                <a:cs typeface="腾讯体 W3" panose="020C04030202040F0204" charset="-122"/>
              </a:rPr>
              <a:t>IP:PORT</a:t>
            </a:r>
            <a:r>
              <a:rPr lang="zh-CN" altLang="en-US" sz="2200">
                <a:latin typeface="腾讯体 W3" panose="020C04030202040F0204" charset="-122"/>
                <a:ea typeface="腾讯体 W3" panose="020C04030202040F0204" charset="-122"/>
                <a:cs typeface="腾讯体 W3" panose="020C04030202040F0204" charset="-122"/>
              </a:rPr>
              <a:t>访问正常访问 </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Pod</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8" name="图片 7"/>
          <p:cNvPicPr>
            <a:picLocks noChangeAspect="1"/>
          </p:cNvPicPr>
          <p:nvPr/>
        </p:nvPicPr>
        <p:blipFill>
          <a:blip r:embed="rId1"/>
          <a:stretch>
            <a:fillRect/>
          </a:stretch>
        </p:blipFill>
        <p:spPr>
          <a:xfrm>
            <a:off x="920750" y="2679700"/>
            <a:ext cx="9969500" cy="2372995"/>
          </a:xfrm>
          <a:prstGeom prst="rect">
            <a:avLst/>
          </a:prstGeom>
        </p:spPr>
      </p:pic>
      <p:pic>
        <p:nvPicPr>
          <p:cNvPr id="9" name="图片 8"/>
          <p:cNvPicPr>
            <a:picLocks noChangeAspect="1"/>
          </p:cNvPicPr>
          <p:nvPr/>
        </p:nvPicPr>
        <p:blipFill>
          <a:blip r:embed="rId2"/>
          <a:stretch>
            <a:fillRect/>
          </a:stretch>
        </p:blipFill>
        <p:spPr>
          <a:xfrm>
            <a:off x="920750" y="5469255"/>
            <a:ext cx="9848215" cy="9385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配置说明</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6" name="内容占位符 5"/>
          <p:cNvPicPr>
            <a:picLocks noChangeAspect="1"/>
          </p:cNvPicPr>
          <p:nvPr>
            <p:ph idx="1"/>
            <p:custDataLst>
              <p:tags r:id="rId1"/>
            </p:custDataLst>
          </p:nvPr>
        </p:nvPicPr>
        <p:blipFill>
          <a:blip r:embed="rId2"/>
          <a:stretch>
            <a:fillRect/>
          </a:stretch>
        </p:blipFill>
        <p:spPr>
          <a:xfrm>
            <a:off x="323850" y="1974850"/>
            <a:ext cx="11544300" cy="4034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二</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sz="2200">
                <a:solidFill>
                  <a:schemeClr val="tx1"/>
                </a:solidFill>
                <a:effectLst/>
                <a:latin typeface="腾讯体" panose="020C04030202040F0204" charset="-122"/>
                <a:ea typeface="腾讯体" panose="020C04030202040F0204" charset="-122"/>
                <a:cs typeface="腾讯体" panose="020C04030202040F0204" charset="-122"/>
              </a:rPr>
              <a:t>1.  Pod 网络命名空间连接到以太网桥</a:t>
            </a:r>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r>
              <a:rPr lang="en-US" sz="2200">
                <a:solidFill>
                  <a:schemeClr val="tx1"/>
                </a:solidFill>
                <a:effectLst/>
                <a:latin typeface="腾讯体" panose="020C04030202040F0204" charset="-122"/>
                <a:ea typeface="腾讯体" panose="020C04030202040F0204" charset="-122"/>
                <a:cs typeface="腾讯体" panose="020C04030202040F0204" charset="-122"/>
              </a:rPr>
              <a:t>2. </a:t>
            </a:r>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同一节点上 Pod 到 Pod 的流量</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3. 不同节点上 Pod 到 Pod 的通信</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4. Pod 到 Service的网络</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pPr marL="0" indent="0">
              <a:buNone/>
            </a:pPr>
            <a:endParaRPr lang="en-US" altLang="zh-CN" sz="2200">
              <a:effectLst/>
              <a:latin typeface="腾讯体" panose="020C04030202040F0204" charset="-122"/>
              <a:ea typeface="腾讯体" panose="020C04030202040F0204" charset="-122"/>
              <a:cs typeface="腾讯体" panose="020C04030202040F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网络命名空间连接到以太网桥</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以太网桥的主要作用是将两个以太网段连接起来，形成一个逻辑上的单一网络。桥接器工作在OSI模型的数据链路层，它能够检测和过滤数据帧，并根据目标MAC地址将它们从一个以太网段转发到另一个。</a:t>
            </a:r>
            <a:endParaRPr lang="zh-CN" altLang="en-US" sz="2200">
              <a:latin typeface="腾讯体" panose="020C04030202040F0204" charset="-122"/>
              <a:ea typeface="腾讯体" panose="020C04030202040F0204" charset="-122"/>
              <a:cs typeface="腾讯体" panose="020C04030202040F0204" charset="-122"/>
            </a:endParaRPr>
          </a:p>
        </p:txBody>
      </p:sp>
      <p:pic>
        <p:nvPicPr>
          <p:cNvPr id="7" name="图片 6"/>
          <p:cNvPicPr>
            <a:picLocks noChangeAspect="1"/>
          </p:cNvPicPr>
          <p:nvPr>
            <p:custDataLst>
              <p:tags r:id="rId1"/>
            </p:custDataLst>
          </p:nvPr>
        </p:nvPicPr>
        <p:blipFill>
          <a:blip r:embed="rId2"/>
          <a:stretch>
            <a:fillRect/>
          </a:stretch>
        </p:blipFill>
        <p:spPr>
          <a:xfrm>
            <a:off x="3919855" y="2931160"/>
            <a:ext cx="3852545" cy="3915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278380" y="1635125"/>
            <a:ext cx="7254240" cy="48717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647700" y="1895475"/>
            <a:ext cx="10515600" cy="42106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8" name="内容占位符 7"/>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sym typeface="+mn-ea"/>
              </a:rPr>
              <a:t>按子网掩码位运算检查</a:t>
            </a:r>
            <a:r>
              <a:rPr lang="zh-CN" altLang="en-US" sz="2200">
                <a:latin typeface="腾讯体" panose="020C04030202040F0204" charset="-122"/>
                <a:ea typeface="腾讯体" panose="020C04030202040F0204" charset="-122"/>
                <a:cs typeface="腾讯体" panose="020C04030202040F0204" charset="-122"/>
              </a:rPr>
              <a:t>源 IP 和目标 IP 位于不同的网络，则转发到节点的默认网关。</a:t>
            </a:r>
            <a:endParaRPr lang="zh-CN" altLang="en-US" sz="2200">
              <a:latin typeface="腾讯体" panose="020C04030202040F0204" charset="-122"/>
              <a:ea typeface="腾讯体" panose="020C04030202040F0204" charset="-122"/>
              <a:cs typeface="腾讯体" panose="020C04030202040F0204" charset="-122"/>
            </a:endParaRPr>
          </a:p>
          <a:p>
            <a:r>
              <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rPr>
              <a:t>网络地址 = IP地址 &amp; 子网掩码</a:t>
            </a:r>
            <a:endPar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endParaRPr>
          </a:p>
        </p:txBody>
      </p:sp>
      <p:pic>
        <p:nvPicPr>
          <p:cNvPr id="10" name="图片 9"/>
          <p:cNvPicPr>
            <a:picLocks noChangeAspect="1"/>
          </p:cNvPicPr>
          <p:nvPr>
            <p:custDataLst>
              <p:tags r:id="rId1"/>
            </p:custDataLst>
          </p:nvPr>
        </p:nvPicPr>
        <p:blipFill>
          <a:blip r:embed="rId2"/>
          <a:stretch>
            <a:fillRect/>
          </a:stretch>
        </p:blipFill>
        <p:spPr>
          <a:xfrm>
            <a:off x="295275" y="2617470"/>
            <a:ext cx="11781790" cy="3822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目录</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从应用到网络</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a:t>
            </a:r>
            <a:r>
              <a:rPr lang="en-US" altLang="zh-CN" sz="2400">
                <a:latin typeface="腾讯体 W3" panose="020C04030202040F0204" charset="-122"/>
                <a:ea typeface="腾讯体 W3" panose="020C04030202040F0204" charset="-122"/>
                <a:cs typeface="腾讯体 W3" panose="020C04030202040F0204" charset="-122"/>
              </a:rPr>
              <a:t> </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的搭建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K8s网络</a:t>
            </a:r>
            <a:r>
              <a:rPr lang="zh-CN" sz="2400">
                <a:latin typeface="腾讯体 W3" panose="020C04030202040F0204" charset="-122"/>
                <a:ea typeface="腾讯体 W3" panose="020C04030202040F0204" charset="-122"/>
                <a:cs typeface="腾讯体 W3" panose="020C04030202040F0204" charset="-122"/>
              </a:rPr>
              <a:t>追踪</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追踪</a:t>
            </a:r>
            <a:r>
              <a:rPr sz="2400">
                <a:latin typeface="腾讯体 W3" panose="020C04030202040F0204" charset="-122"/>
                <a:ea typeface="腾讯体 W3" panose="020C04030202040F0204" charset="-122"/>
                <a:cs typeface="腾讯体 W3" panose="020C04030202040F0204" charset="-122"/>
              </a:rPr>
              <a:t>数据流，洞悉网络包的奥秘</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a:t>
            </a:r>
            <a:r>
              <a:rPr lang="en-US" sz="2400">
                <a:latin typeface="腾讯体 W3" panose="020C04030202040F0204" charset="-122"/>
                <a:ea typeface="腾讯体 W3" panose="020C04030202040F0204" charset="-122"/>
                <a:cs typeface="腾讯体 W3" panose="020C04030202040F0204" charset="-122"/>
              </a:rPr>
              <a:t>8s</a:t>
            </a:r>
            <a:r>
              <a:rPr sz="2400">
                <a:latin typeface="腾讯体 W3" panose="020C04030202040F0204" charset="-122"/>
                <a:ea typeface="腾讯体 W3" panose="020C04030202040F0204" charset="-122"/>
                <a:cs typeface="腾讯体 W3" panose="020C04030202040F0204" charset="-122"/>
              </a:rPr>
              <a:t>网络</a:t>
            </a:r>
            <a:r>
              <a:rPr lang="zh-CN" sz="2400">
                <a:latin typeface="腾讯体 W3" panose="020C04030202040F0204" charset="-122"/>
                <a:ea typeface="腾讯体 W3" panose="020C04030202040F0204" charset="-122"/>
                <a:cs typeface="腾讯体 W3" panose="020C04030202040F0204" charset="-122"/>
              </a:rPr>
              <a:t>实现</a:t>
            </a:r>
            <a:r>
              <a:rPr sz="2400">
                <a:latin typeface="腾讯体 W3" panose="020C04030202040F0204" charset="-122"/>
                <a:ea typeface="腾讯体 W3" panose="020C04030202040F0204" charset="-122"/>
                <a:cs typeface="腾讯体 W3" panose="020C04030202040F0204" charset="-122"/>
              </a:rPr>
              <a:t>内幕</a:t>
            </a:r>
            <a:r>
              <a:rPr lang="en-US" sz="2400">
                <a:latin typeface="腾讯体 W3" panose="020C04030202040F0204" charset="-122"/>
                <a:ea typeface="腾讯体 W3" panose="020C04030202040F0204" charset="-122"/>
                <a:cs typeface="腾讯体 W3" panose="020C04030202040F0204" charset="-122"/>
              </a:rPr>
              <a:t> —— </a:t>
            </a:r>
            <a:r>
              <a:rPr lang="zh-CN" altLang="en-US" sz="2400">
                <a:latin typeface="腾讯体 W3" panose="020C04030202040F0204" charset="-122"/>
                <a:ea typeface="腾讯体 W3" panose="020C04030202040F0204" charset="-122"/>
                <a:cs typeface="腾讯体 W3" panose="020C04030202040F0204" charset="-122"/>
              </a:rPr>
              <a:t>底层</a:t>
            </a:r>
            <a:r>
              <a:rPr sz="2400">
                <a:latin typeface="腾讯体 W3" panose="020C04030202040F0204" charset="-122"/>
                <a:ea typeface="腾讯体 W3" panose="020C04030202040F0204" charset="-122"/>
                <a:cs typeface="腾讯体 W3" panose="020C04030202040F0204" charset="-122"/>
              </a:rPr>
              <a:t>实现原理</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软件工程</a:t>
            </a:r>
            <a:r>
              <a:rPr lang="zh-CN" sz="2400">
                <a:latin typeface="腾讯体 W3" panose="020C04030202040F0204" charset="-122"/>
                <a:ea typeface="腾讯体 W3" panose="020C04030202040F0204" charset="-122"/>
                <a:cs typeface="腾讯体 W3" panose="020C04030202040F0204" charset="-122"/>
              </a:rPr>
              <a:t>看</a:t>
            </a:r>
            <a:r>
              <a:rPr lang="en-US" altLang="zh-CN" sz="2400">
                <a:latin typeface="腾讯体 W3" panose="020C04030202040F0204" charset="-122"/>
                <a:ea typeface="腾讯体 W3" panose="020C04030202040F0204" charset="-122"/>
                <a:cs typeface="腾讯体 W3" panose="020C04030202040F0204" charset="-122"/>
              </a:rPr>
              <a:t>K8s</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产品</a:t>
            </a:r>
            <a:r>
              <a:rPr lang="zh-CN" altLang="en-US" sz="2400">
                <a:latin typeface="腾讯体 W3" panose="020C04030202040F0204" charset="-122"/>
                <a:ea typeface="腾讯体 W3" panose="020C04030202040F0204" charset="-122"/>
                <a:cs typeface="腾讯体 W3" panose="020C04030202040F0204" charset="-122"/>
              </a:rPr>
              <a:t>范围的</a:t>
            </a:r>
            <a:r>
              <a:rPr lang="zh-CN" altLang="en-US" sz="2400">
                <a:latin typeface="腾讯体 W3" panose="020C04030202040F0204" charset="-122"/>
                <a:ea typeface="腾讯体 W3" panose="020C04030202040F0204" charset="-122"/>
                <a:cs typeface="腾讯体 W3" panose="020C04030202040F0204" charset="-122"/>
              </a:rPr>
              <a:t>定义</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682240" y="1825625"/>
            <a:ext cx="6266180" cy="47180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732790" y="1708150"/>
            <a:ext cx="10727055" cy="44691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3117215" y="2077085"/>
            <a:ext cx="5575300" cy="3848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由于 Kubernetes 环境中 Pod 的动态特性，</a:t>
            </a:r>
            <a:r>
              <a:rPr lang="zh-CN" altLang="en-US" sz="2200" b="1">
                <a:latin typeface="腾讯体" panose="020C04030202040F0204" charset="-122"/>
                <a:ea typeface="腾讯体" panose="020C04030202040F0204" charset="-122"/>
                <a:cs typeface="腾讯体" panose="020C04030202040F0204" charset="-122"/>
              </a:rPr>
              <a:t>分配给它们的 IP 地址不是静态的。 它们是短暂的，并且每次创建或删除 Pod 时都会发生变化。</a:t>
            </a:r>
            <a:endParaRPr lang="zh-CN" altLang="en-US" sz="2200">
              <a:latin typeface="腾讯体" panose="020C04030202040F0204" charset="-122"/>
              <a:ea typeface="腾讯体" panose="020C04030202040F0204" charset="-122"/>
              <a:cs typeface="腾讯体" panose="020C04030202040F0204" charset="-122"/>
            </a:endParaRPr>
          </a:p>
          <a:p>
            <a:endParaRPr lang="zh-CN" altLang="en-US" sz="2200">
              <a:latin typeface="腾讯体" panose="020C04030202040F0204" charset="-122"/>
              <a:ea typeface="腾讯体" panose="020C04030202040F0204" charset="-122"/>
              <a:cs typeface="腾讯体" panose="020C04030202040F0204" charset="-122"/>
            </a:endParaRPr>
          </a:p>
          <a:p>
            <a:r>
              <a:rPr lang="zh-CN" altLang="en-US" sz="2200">
                <a:latin typeface="腾讯体" panose="020C04030202040F0204" charset="-122"/>
                <a:ea typeface="腾讯体" panose="020C04030202040F0204" charset="-122"/>
                <a:cs typeface="腾讯体" panose="020C04030202040F0204" charset="-122"/>
              </a:rPr>
              <a:t>在 Kubernetes 中创建Service时，会保留并分配一个虚拟 IP。 从那里，可以使用选择器将</a:t>
            </a:r>
            <a:r>
              <a:rPr lang="en-US" altLang="zh-CN" sz="2200">
                <a:latin typeface="腾讯体" panose="020C04030202040F0204" charset="-122"/>
                <a:ea typeface="腾讯体" panose="020C04030202040F0204" charset="-122"/>
                <a:cs typeface="腾讯体" panose="020C04030202040F0204" charset="-122"/>
              </a:rPr>
              <a:t>Service</a:t>
            </a:r>
            <a:r>
              <a:rPr lang="zh-CN" altLang="en-US" sz="2200">
                <a:latin typeface="腾讯体" panose="020C04030202040F0204" charset="-122"/>
                <a:ea typeface="腾讯体" panose="020C04030202040F0204" charset="-122"/>
                <a:cs typeface="腾讯体" panose="020C04030202040F0204" charset="-122"/>
              </a:rPr>
              <a:t>关联到目标 Pod。</a:t>
            </a:r>
            <a:endParaRPr lang="zh-CN" altLang="en-US" sz="2200">
              <a:latin typeface="腾讯体" panose="020C04030202040F0204" charset="-122"/>
              <a:ea typeface="腾讯体" panose="020C04030202040F0204" charset="-122"/>
              <a:cs typeface="腾讯体" panose="020C04030202040F0204" charset="-122"/>
            </a:endParaRPr>
          </a:p>
        </p:txBody>
      </p:sp>
      <p:pic>
        <p:nvPicPr>
          <p:cNvPr id="6" name="内容占位符 5"/>
          <p:cNvPicPr>
            <a:picLocks noChangeAspect="1"/>
          </p:cNvPicPr>
          <p:nvPr>
            <p:custDataLst>
              <p:tags r:id="rId1"/>
            </p:custDataLst>
          </p:nvPr>
        </p:nvPicPr>
        <p:blipFill>
          <a:blip r:embed="rId2"/>
          <a:stretch>
            <a:fillRect/>
          </a:stretch>
        </p:blipFill>
        <p:spPr>
          <a:xfrm>
            <a:off x="5807075" y="3641090"/>
            <a:ext cx="5589270" cy="30473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Pod</a:t>
            </a:r>
            <a:r>
              <a:rPr lang="zh-CN" altLang="en-US" sz="2200">
                <a:latin typeface="腾讯体 W3" panose="020C04030202040F0204" charset="-122"/>
                <a:ea typeface="腾讯体 W3" panose="020C04030202040F0204" charset="-122"/>
                <a:cs typeface="腾讯体 W3" panose="020C04030202040F0204" charset="-122"/>
              </a:rPr>
              <a:t>到</a:t>
            </a:r>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前面流程不发生变化</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331720" y="2327910"/>
            <a:ext cx="7529195" cy="44354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应用 iptables 规则。该规则会进行 DNAT 更改，并且重写Pod的A数据包目的IP。</a:t>
            </a:r>
            <a:endParaRPr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2270760" y="2273935"/>
            <a:ext cx="7529195" cy="4526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从iptables 转化之后开始，路由就与直接进行 Pod 到 Pod 通信一样。</a:t>
            </a:r>
            <a:endParaRPr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272030" y="2259330"/>
            <a:ext cx="7475855" cy="4435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的负载均衡也是通过</a:t>
            </a:r>
            <a:r>
              <a:rPr lang="en-US" altLang="zh-CN"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实现</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3375660" y="2882265"/>
            <a:ext cx="5060315" cy="26746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详细的链解析</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123825" y="2874645"/>
            <a:ext cx="11944985" cy="31654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内幕</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1.  </a:t>
            </a:r>
            <a:r>
              <a:rPr lang="zh-CN" altLang="en-US">
                <a:latin typeface="腾讯体 W3" panose="020C04030202040F0204" charset="-122"/>
                <a:ea typeface="腾讯体 W3" panose="020C04030202040F0204" charset="-122"/>
                <a:cs typeface="腾讯体 W3" panose="020C04030202040F0204" charset="-122"/>
                <a:sym typeface="+mn-ea"/>
              </a:rPr>
              <a:t>整体实现流程</a:t>
            </a:r>
            <a:endParaRPr lang="zh-CN" altLang="en-US">
              <a:latin typeface="腾讯体 W3" panose="020C04030202040F0204" charset="-122"/>
              <a:ea typeface="腾讯体 W3" panose="020C04030202040F0204" charset="-122"/>
              <a:cs typeface="腾讯体 W3" panose="020C04030202040F0204" charset="-122"/>
              <a:sym typeface="+mn-ea"/>
            </a:endParaRPr>
          </a:p>
          <a:p>
            <a:endParaRPr lang="zh-CN" altLang="en-US">
              <a:latin typeface="腾讯体 W3" panose="020C04030202040F0204" charset="-122"/>
              <a:ea typeface="腾讯体 W3" panose="020C04030202040F0204" charset="-122"/>
              <a:cs typeface="腾讯体 W3" panose="020C04030202040F0204" charset="-122"/>
            </a:endParaRPr>
          </a:p>
          <a:p>
            <a:r>
              <a:rPr lang="en-US" altLang="zh-CN">
                <a:latin typeface="腾讯体 W3" panose="020C04030202040F0204" charset="-122"/>
                <a:ea typeface="腾讯体 W3" panose="020C04030202040F0204" charset="-122"/>
                <a:cs typeface="腾讯体 W3" panose="020C04030202040F0204" charset="-122"/>
              </a:rPr>
              <a:t>2. </a:t>
            </a:r>
            <a:r>
              <a:rPr lang="zh-CN" altLang="en-US">
                <a:latin typeface="腾讯体 W3" panose="020C04030202040F0204" charset="-122"/>
                <a:ea typeface="腾讯体 W3" panose="020C04030202040F0204" charset="-122"/>
                <a:cs typeface="腾讯体 W3" panose="020C04030202040F0204" charset="-122"/>
              </a:rPr>
              <a:t>代码结构</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一</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2200">
                <a:latin typeface="腾讯体 W3" panose="020C04030202040F0204" charset="-122"/>
                <a:ea typeface="腾讯体 W3" panose="020C04030202040F0204" charset="-122"/>
                <a:cs typeface="腾讯体 W3" panose="020C04030202040F0204" charset="-122"/>
              </a:rPr>
              <a:t>1.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的工作流程</a:t>
            </a:r>
            <a:endParaRPr lang="zh-CN" altLang="en-US" sz="2200">
              <a:latin typeface="腾讯体 W3" panose="020C04030202040F0204" charset="-122"/>
              <a:ea typeface="腾讯体 W3" panose="020C04030202040F0204" charset="-122"/>
              <a:cs typeface="腾讯体 W3" panose="020C04030202040F0204" charset="-122"/>
            </a:endParaRPr>
          </a:p>
          <a:p>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3. </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和</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Controller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的关系</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4.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Class </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5. </a:t>
            </a:r>
            <a:r>
              <a:rPr lang="en-US" altLang="zh-CN" sz="2200">
                <a:latin typeface="腾讯体 W3" panose="020C04030202040F0204" charset="-122"/>
                <a:ea typeface="腾讯体 W3" panose="020C04030202040F0204" charset="-122"/>
                <a:cs typeface="腾讯体 W3" panose="020C04030202040F0204" charset="-122"/>
                <a:sym typeface="+mn-ea"/>
              </a:rPr>
              <a:t>nginx Ingress</a:t>
            </a:r>
            <a:r>
              <a:rPr lang="zh-CN" altLang="en-US" sz="2200">
                <a:latin typeface="腾讯体 W3" panose="020C04030202040F0204" charset="-122"/>
                <a:ea typeface="腾讯体 W3" panose="020C04030202040F0204" charset="-122"/>
                <a:cs typeface="腾讯体 W3" panose="020C04030202040F0204" charset="-122"/>
                <a:sym typeface="+mn-ea"/>
              </a:rPr>
              <a:t>的搭建</a:t>
            </a:r>
            <a:endParaRPr lang="en-US" sz="2200" b="1">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内幕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整体实现流程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kube-proxy </a:t>
            </a:r>
            <a:r>
              <a:rPr lang="zh-CN" altLang="en-US">
                <a:latin typeface="腾讯体 W3" panose="020C04030202040F0204" charset="-122"/>
                <a:ea typeface="腾讯体 W3" panose="020C04030202040F0204" charset="-122"/>
                <a:cs typeface="腾讯体 W3" panose="020C04030202040F0204" charset="-122"/>
              </a:rPr>
              <a:t>维护</a:t>
            </a:r>
            <a:r>
              <a:rPr lang="en-US" altLang="zh-CN">
                <a:latin typeface="腾讯体 W3" panose="020C04030202040F0204" charset="-122"/>
                <a:ea typeface="腾讯体 W3" panose="020C04030202040F0204" charset="-122"/>
                <a:cs typeface="腾讯体 W3" panose="020C04030202040F0204" charset="-122"/>
              </a:rPr>
              <a:t>iptables</a:t>
            </a:r>
            <a:r>
              <a:rPr lang="zh-CN" altLang="en-US">
                <a:latin typeface="腾讯体 W3" panose="020C04030202040F0204" charset="-122"/>
                <a:ea typeface="腾讯体 W3" panose="020C04030202040F0204" charset="-122"/>
                <a:cs typeface="腾讯体 W3" panose="020C04030202040F0204" charset="-122"/>
              </a:rPr>
              <a:t>的规则</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439670" y="2543175"/>
            <a:ext cx="6931660" cy="40620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内幕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代码结构</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ProxyServer UML </a:t>
            </a:r>
            <a:r>
              <a:rPr lang="zh-CN" altLang="en-US">
                <a:latin typeface="腾讯体 W3" panose="020C04030202040F0204" charset="-122"/>
                <a:ea typeface="腾讯体 W3" panose="020C04030202040F0204" charset="-122"/>
                <a:cs typeface="腾讯体 W3" panose="020C04030202040F0204" charset="-122"/>
              </a:rPr>
              <a:t>图</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4646930" y="1453515"/>
            <a:ext cx="7048500" cy="50952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endParaRPr lang="zh-CN" altLang="en-US">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p>
            <a:r>
              <a:rPr lang="en-US" altLang="zh-CN">
                <a:latin typeface="TencentSans W3" panose="020C04030202040F0204" charset="-122"/>
                <a:ea typeface="TencentSans W3" panose="020C04030202040F0204" charset="-122"/>
              </a:rPr>
              <a:t>1. </a:t>
            </a:r>
            <a:r>
              <a:rPr lang="zh-CN" altLang="en-US">
                <a:latin typeface="TencentSans W3" panose="020C04030202040F0204" charset="-122"/>
                <a:ea typeface="TencentSans W3" panose="020C04030202040F0204" charset="-122"/>
              </a:rPr>
              <a:t>关于软件工程</a:t>
            </a:r>
            <a:endParaRPr lang="zh-CN" altLang="en-US">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endParaRPr>
          </a:p>
          <a:p>
            <a:r>
              <a:rPr lang="en-US" altLang="zh-CN">
                <a:latin typeface="TencentSans W3" panose="020C04030202040F0204" charset="-122"/>
                <a:ea typeface="TencentSans W3" panose="020C04030202040F0204" charset="-122"/>
              </a:rPr>
              <a:t>2. </a:t>
            </a:r>
            <a:r>
              <a:rPr lang="zh-CN" altLang="en-US">
                <a:latin typeface="TencentSans W3" panose="020C04030202040F0204" charset="-122"/>
                <a:ea typeface="TencentSans W3" panose="020C04030202040F0204" charset="-122"/>
              </a:rPr>
              <a:t>软件</a:t>
            </a:r>
            <a:r>
              <a:rPr lang="zh-CN" altLang="en-US">
                <a:latin typeface="TencentSans W3" panose="020C04030202040F0204" charset="-122"/>
                <a:ea typeface="TencentSans W3" panose="020C04030202040F0204" charset="-122"/>
              </a:rPr>
              <a:t>开发复杂度的产生</a:t>
            </a:r>
            <a:endParaRPr lang="en-US" altLang="zh-CN">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sym typeface="+mn-ea"/>
            </a:endParaRPr>
          </a:p>
          <a:p>
            <a:r>
              <a:rPr lang="en-US" altLang="zh-CN">
                <a:latin typeface="TencentSans W3" panose="020C04030202040F0204" charset="-122"/>
                <a:ea typeface="TencentSans W3" panose="020C04030202040F0204" charset="-122"/>
              </a:rPr>
              <a:t>3.  </a:t>
            </a:r>
            <a:r>
              <a:rPr lang="zh-CN" altLang="en-US">
                <a:latin typeface="TencentSans W3" panose="020C04030202040F0204" charset="-122"/>
                <a:ea typeface="TencentSans W3" panose="020C04030202040F0204" charset="-122"/>
                <a:sym typeface="+mn-ea"/>
              </a:rPr>
              <a:t>解决</a:t>
            </a:r>
            <a:r>
              <a:rPr lang="en-US" altLang="zh-CN">
                <a:latin typeface="TencentSans W3" panose="020C04030202040F0204" charset="-122"/>
                <a:ea typeface="TencentSans W3" panose="020C04030202040F0204" charset="-122"/>
                <a:sym typeface="+mn-ea"/>
              </a:rPr>
              <a:t> Accidents </a:t>
            </a:r>
            <a:r>
              <a:rPr lang="zh-CN" altLang="en-US">
                <a:latin typeface="TencentSans W3" panose="020C04030202040F0204" charset="-122"/>
                <a:ea typeface="TencentSans W3" panose="020C04030202040F0204" charset="-122"/>
                <a:sym typeface="+mn-ea"/>
              </a:rPr>
              <a:t>Complexity </a:t>
            </a:r>
            <a:endParaRPr lang="zh-CN" altLang="en-US">
              <a:latin typeface="TencentSans W3" panose="020C04030202040F0204" charset="-122"/>
              <a:ea typeface="TencentSans W3" panose="020C04030202040F0204" charset="-122"/>
              <a:sym typeface="+mn-ea"/>
            </a:endParaRPr>
          </a:p>
          <a:p>
            <a:endParaRPr lang="en-US" altLang="zh-CN">
              <a:latin typeface="TencentSans W3" panose="020C04030202040F0204" charset="-122"/>
              <a:ea typeface="TencentSans W3" panose="020C04030202040F0204" charset="-122"/>
            </a:endParaRPr>
          </a:p>
          <a:p>
            <a:pPr algn="l">
              <a:buClrTx/>
              <a:buSzTx/>
            </a:pPr>
            <a:r>
              <a:rPr lang="en-US" altLang="zh-CN">
                <a:latin typeface="TencentSans W3" panose="020C04030202040F0204" charset="-122"/>
                <a:ea typeface="TencentSans W3" panose="020C04030202040F0204" charset="-122"/>
              </a:rPr>
              <a:t>4. </a:t>
            </a:r>
            <a:r>
              <a:rPr lang="en-US" altLang="zh-CN">
                <a:latin typeface="TencentSans W3" panose="020C04030202040F0204" charset="-122"/>
                <a:ea typeface="TencentSans W3" panose="020C04030202040F0204" charset="-122"/>
                <a:sym typeface="+mn-ea"/>
              </a:rPr>
              <a:t>定义好软件的产品范围 </a:t>
            </a:r>
            <a:endParaRPr lang="en-US" altLang="zh-CN">
              <a:latin typeface="TencentSans W3" panose="020C04030202040F0204" charset="-122"/>
              <a:ea typeface="TencentSans W3" panose="020C04030202040F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TencentSans W3" panose="020C04030202040F0204" charset="-122"/>
                <a:ea typeface="TencentSans W3" panose="020C04030202040F0204" charset="-122"/>
                <a:sym typeface="+mn-ea"/>
              </a:rPr>
              <a:t>关于软件</a:t>
            </a:r>
            <a:r>
              <a:rPr lang="zh-CN" altLang="en-US" sz="2800">
                <a:latin typeface="TencentSans W3" panose="020C04030202040F0204" charset="-122"/>
                <a:ea typeface="TencentSans W3" panose="020C04030202040F0204" charset="-122"/>
                <a:sym typeface="+mn-ea"/>
              </a:rPr>
              <a:t>工程</a:t>
            </a:r>
            <a:endParaRPr lang="zh-CN" altLang="en-US" sz="2800">
              <a:latin typeface="TencentSans W3" panose="020C04030202040F0204" charset="-122"/>
              <a:ea typeface="TencentSans W3" panose="020C04030202040F0204" charset="-122"/>
              <a:sym typeface="+mn-ea"/>
            </a:endParaRPr>
          </a:p>
        </p:txBody>
      </p:sp>
      <p:sp>
        <p:nvSpPr>
          <p:cNvPr id="3" name="内容占位符 2"/>
          <p:cNvSpPr>
            <a:spLocks noGrp="1"/>
          </p:cNvSpPr>
          <p:nvPr>
            <p:ph idx="1"/>
          </p:nvPr>
        </p:nvSpPr>
        <p:spPr/>
        <p:txBody>
          <a:bodyPr/>
          <a:p>
            <a:r>
              <a:rPr lang="zh-CN" altLang="en-US">
                <a:latin typeface="TencentSans W3" panose="020C04030202040F0204" charset="-122"/>
                <a:ea typeface="TencentSans W3" panose="020C04030202040F0204" charset="-122"/>
              </a:rPr>
              <a:t>维基百科关于软件工程的定义</a:t>
            </a:r>
            <a:r>
              <a:rPr lang="en-US" altLang="zh-CN">
                <a:latin typeface="TencentSans W3" panose="020C04030202040F0204" charset="-122"/>
                <a:ea typeface="TencentSans W3" panose="020C04030202040F0204" charset="-122"/>
              </a:rPr>
              <a:t> : "应用计算机科学理论和技术以及工程管理原则和方法，按预算和进度，实现满足用户要求的软件产品的定义、开发、和维护的工程或进行研究的学科"</a:t>
            </a:r>
            <a:endParaRPr lang="en-US" altLang="zh-CN">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endParaRPr>
          </a:p>
          <a:p>
            <a:r>
              <a:rPr lang="zh-CN" altLang="en-US">
                <a:latin typeface="TencentSans W3" panose="020C04030202040F0204" charset="-122"/>
                <a:ea typeface="TencentSans W3" panose="020C04030202040F0204" charset="-122"/>
                <a:sym typeface="+mn-ea"/>
              </a:rPr>
              <a:t>为了交付某项软件产品</a:t>
            </a:r>
            <a:r>
              <a:rPr lang="zh-CN" altLang="en-US">
                <a:latin typeface="TencentSans W3" panose="020C04030202040F0204" charset="-122"/>
                <a:ea typeface="TencentSans W3" panose="020C04030202040F0204" charset="-122"/>
                <a:sym typeface="+mn-ea"/>
              </a:rPr>
              <a:t>或功能的方法论。</a:t>
            </a:r>
            <a:endParaRPr lang="zh-CN" altLang="en-US">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TencentSans W3" panose="020C04030202040F0204" charset="-122"/>
                <a:ea typeface="TencentSans W3" panose="020C04030202040F0204" charset="-122"/>
                <a:sym typeface="+mn-ea"/>
              </a:rPr>
              <a:t>软件开发复杂度的产生</a:t>
            </a:r>
            <a:endParaRPr lang="zh-CN" altLang="en-US" sz="2800">
              <a:latin typeface="TencentSans W3" panose="020C04030202040F0204" charset="-122"/>
              <a:ea typeface="TencentSans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TencentSans W3" panose="020C04030202040F0204" charset="-122"/>
                <a:ea typeface="TencentSans W3" panose="020C04030202040F0204" charset="-122"/>
              </a:rPr>
              <a:t>Essential Complexity是说软件要实现某种功能，而这种功能本身内在就具有复杂性。</a:t>
            </a:r>
            <a:r>
              <a:rPr lang="en-US" altLang="zh-CN">
                <a:latin typeface="TencentSans W3" panose="020C04030202040F0204" charset="-122"/>
                <a:ea typeface="TencentSans W3" panose="020C04030202040F0204" charset="-122"/>
              </a:rPr>
              <a:t> </a:t>
            </a:r>
            <a:endParaRPr lang="en-US" altLang="zh-CN">
              <a:latin typeface="TencentSans W3" panose="020C04030202040F0204" charset="-122"/>
              <a:ea typeface="TencentSans W3" panose="020C04030202040F0204" charset="-122"/>
            </a:endParaRPr>
          </a:p>
          <a:p>
            <a:pPr marL="0" indent="0">
              <a:buNone/>
            </a:pPr>
            <a:endParaRPr lang="en-US" altLang="zh-CN">
              <a:latin typeface="TencentSans W3" panose="020C04030202040F0204" charset="-122"/>
              <a:ea typeface="TencentSans W3" panose="020C04030202040F0204" charset="-122"/>
            </a:endParaRPr>
          </a:p>
          <a:p>
            <a:pPr marL="0" indent="0">
              <a:buNone/>
            </a:pPr>
            <a:r>
              <a:rPr lang="en-US" altLang="zh-CN">
                <a:latin typeface="TencentSans W3" panose="020C04030202040F0204" charset="-122"/>
                <a:ea typeface="TencentSans W3" panose="020C04030202040F0204" charset="-122"/>
              </a:rPr>
              <a:t>e.g. </a:t>
            </a:r>
            <a:r>
              <a:rPr lang="zh-CN" altLang="en-US">
                <a:latin typeface="TencentSans W3" panose="020C04030202040F0204" charset="-122"/>
                <a:ea typeface="TencentSans W3" panose="020C04030202040F0204" charset="-122"/>
              </a:rPr>
              <a:t>实现代金券功能，本身代金券就有各种规则的复杂</a:t>
            </a:r>
            <a:r>
              <a:rPr lang="zh-CN" altLang="en-US">
                <a:latin typeface="TencentSans W3" panose="020C04030202040F0204" charset="-122"/>
                <a:ea typeface="TencentSans W3" panose="020C04030202040F0204" charset="-122"/>
              </a:rPr>
              <a:t>度。</a:t>
            </a:r>
            <a:endParaRPr lang="zh-CN" altLang="en-US">
              <a:latin typeface="TencentSans W3" panose="020C04030202040F0204" charset="-122"/>
              <a:ea typeface="TencentSans W3" panose="020C04030202040F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TencentSans W3" panose="020C04030202040F0204" charset="-122"/>
                <a:ea typeface="TencentSans W3" panose="020C04030202040F0204" charset="-122"/>
                <a:sym typeface="+mn-ea"/>
              </a:rPr>
              <a:t>软件开发复杂度的产生</a:t>
            </a:r>
            <a:endParaRPr lang="zh-CN" altLang="en-US" sz="2800">
              <a:latin typeface="TencentSans W3" panose="020C04030202040F0204" charset="-122"/>
              <a:ea typeface="TencentSans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TencentSans W3" panose="020C04030202040F0204" charset="-122"/>
                <a:ea typeface="TencentSans W3" panose="020C04030202040F0204" charset="-122"/>
              </a:rPr>
              <a:t>Accidental Complexity 则代表了程序员在用代码实现功能时，由于各种软硬件等的限制以及人和人的沟通不畅而额外引入的工程上的复杂性。</a:t>
            </a:r>
            <a:endParaRPr lang="zh-CN" altLang="en-US">
              <a:latin typeface="TencentSans W3" panose="020C04030202040F0204" charset="-122"/>
              <a:ea typeface="TencentSans W3" panose="020C04030202040F0204" charset="-122"/>
            </a:endParaRPr>
          </a:p>
          <a:p>
            <a:pPr marL="0" indent="0">
              <a:buNone/>
            </a:pPr>
            <a:endParaRPr lang="en-US" altLang="zh-CN">
              <a:latin typeface="TencentSans W3" panose="020C04030202040F0204" charset="-122"/>
              <a:ea typeface="TencentSans W3" panose="020C04030202040F0204" charset="-122"/>
            </a:endParaRPr>
          </a:p>
          <a:p>
            <a:pPr marL="0" indent="0">
              <a:buNone/>
            </a:pPr>
            <a:r>
              <a:rPr lang="en-US" altLang="zh-CN">
                <a:latin typeface="TencentSans W3" panose="020C04030202040F0204" charset="-122"/>
                <a:ea typeface="TencentSans W3" panose="020C04030202040F0204" charset="-122"/>
              </a:rPr>
              <a:t>e.g. </a:t>
            </a:r>
            <a:endParaRPr lang="en-US" altLang="zh-CN">
              <a:latin typeface="TencentSans W3" panose="020C04030202040F0204" charset="-122"/>
              <a:ea typeface="TencentSans W3" panose="020C04030202040F0204" charset="-122"/>
            </a:endParaRPr>
          </a:p>
          <a:p>
            <a:pPr marL="0" indent="0">
              <a:buNone/>
            </a:pPr>
            <a:r>
              <a:rPr lang="en-US" altLang="zh-CN">
                <a:latin typeface="TencentSans W3" panose="020C04030202040F0204" charset="-122"/>
                <a:ea typeface="TencentSans W3" panose="020C04030202040F0204" charset="-122"/>
              </a:rPr>
              <a:t>1.  </a:t>
            </a:r>
            <a:r>
              <a:rPr lang="zh-CN" altLang="en-US">
                <a:latin typeface="TencentSans W3" panose="020C04030202040F0204" charset="-122"/>
                <a:ea typeface="TencentSans W3" panose="020C04030202040F0204" charset="-122"/>
              </a:rPr>
              <a:t>实现时需要汇编来实现某项功能，编程的</a:t>
            </a:r>
            <a:r>
              <a:rPr lang="zh-CN" altLang="en-US">
                <a:latin typeface="TencentSans W3" panose="020C04030202040F0204" charset="-122"/>
                <a:ea typeface="TencentSans W3" panose="020C04030202040F0204" charset="-122"/>
              </a:rPr>
              <a:t>复杂度</a:t>
            </a:r>
            <a:endParaRPr lang="zh-CN" altLang="en-US">
              <a:latin typeface="TencentSans W3" panose="020C04030202040F0204" charset="-122"/>
              <a:ea typeface="TencentSans W3" panose="020C04030202040F0204" charset="-122"/>
            </a:endParaRPr>
          </a:p>
          <a:p>
            <a:pPr marL="0" indent="0">
              <a:buNone/>
            </a:pPr>
            <a:r>
              <a:rPr lang="en-US" altLang="zh-CN">
                <a:latin typeface="TencentSans W3" panose="020C04030202040F0204" charset="-122"/>
                <a:ea typeface="TencentSans W3" panose="020C04030202040F0204" charset="-122"/>
              </a:rPr>
              <a:t>2. </a:t>
            </a:r>
            <a:r>
              <a:rPr lang="zh-CN" altLang="en-US">
                <a:latin typeface="TencentSans W3" panose="020C04030202040F0204" charset="-122"/>
                <a:ea typeface="TencentSans W3" panose="020C04030202040F0204" charset="-122"/>
              </a:rPr>
              <a:t>微服务的调度及重启的运维</a:t>
            </a:r>
            <a:r>
              <a:rPr lang="zh-CN" altLang="en-US">
                <a:latin typeface="TencentSans W3" panose="020C04030202040F0204" charset="-122"/>
                <a:ea typeface="TencentSans W3" panose="020C04030202040F0204" charset="-122"/>
              </a:rPr>
              <a:t>开发</a:t>
            </a:r>
            <a:endParaRPr lang="zh-CN" altLang="en-US">
              <a:latin typeface="TencentSans W3" panose="020C04030202040F0204" charset="-122"/>
              <a:ea typeface="TencentSans W3" panose="020C04030202040F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解决</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Accidents Complexity</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TencentSans W3" panose="020C04030202040F0204" charset="-122"/>
                <a:ea typeface="TencentSans W3" panose="020C04030202040F0204" charset="-122"/>
              </a:rPr>
              <a:t>k8s</a:t>
            </a:r>
            <a:r>
              <a:rPr lang="zh-CN" altLang="en-US">
                <a:latin typeface="TencentSans W3" panose="020C04030202040F0204" charset="-122"/>
                <a:ea typeface="TencentSans W3" panose="020C04030202040F0204" charset="-122"/>
              </a:rPr>
              <a:t>主要解决了软件层面部署的复杂度</a:t>
            </a:r>
            <a:endParaRPr lang="zh-CN" altLang="en-US">
              <a:latin typeface="TencentSans W3" panose="020C04030202040F0204" charset="-122"/>
              <a:ea typeface="TencentSans W3" panose="020C04030202040F0204" charset="-122"/>
            </a:endParaRPr>
          </a:p>
          <a:p>
            <a:endParaRPr lang="zh-CN" altLang="en-US">
              <a:latin typeface="TencentSans W3" panose="020C04030202040F0204" charset="-122"/>
              <a:ea typeface="TencentSans W3" panose="020C04030202040F0204" charset="-122"/>
            </a:endParaRPr>
          </a:p>
          <a:p>
            <a:r>
              <a:rPr lang="zh-CN" altLang="en-US">
                <a:latin typeface="TencentSans W3" panose="020C04030202040F0204" charset="-122"/>
                <a:ea typeface="TencentSans W3" panose="020C04030202040F0204" charset="-122"/>
              </a:rPr>
              <a:t>能够实现应用的快速部署和</a:t>
            </a:r>
            <a:r>
              <a:rPr lang="zh-CN" altLang="en-US">
                <a:latin typeface="TencentSans W3" panose="020C04030202040F0204" charset="-122"/>
                <a:ea typeface="TencentSans W3" panose="020C04030202040F0204" charset="-122"/>
              </a:rPr>
              <a:t>回滚。</a:t>
            </a:r>
            <a:endParaRPr lang="zh-CN" altLang="en-US">
              <a:latin typeface="TencentSans W3" panose="020C04030202040F0204" charset="-122"/>
              <a:ea typeface="TencentSans W3" panose="020C04030202040F0204" charset="-122"/>
            </a:endParaRPr>
          </a:p>
        </p:txBody>
      </p:sp>
      <p:pic>
        <p:nvPicPr>
          <p:cNvPr id="4" name="图片 3"/>
          <p:cNvPicPr>
            <a:picLocks noChangeAspect="1"/>
          </p:cNvPicPr>
          <p:nvPr>
            <p:custDataLst>
              <p:tags r:id="rId1"/>
            </p:custDataLst>
          </p:nvPr>
        </p:nvPicPr>
        <p:blipFill>
          <a:blip r:embed="rId2"/>
          <a:stretch>
            <a:fillRect/>
          </a:stretch>
        </p:blipFill>
        <p:spPr>
          <a:xfrm>
            <a:off x="7106285" y="1911985"/>
            <a:ext cx="4812030" cy="492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定义好软件的产品范围</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TencentSans W3" panose="020C04030202040F0204" charset="-122"/>
                <a:ea typeface="TencentSans W3" panose="020C04030202040F0204" charset="-122"/>
              </a:rPr>
              <a:t>k8s </a:t>
            </a:r>
            <a:r>
              <a:rPr lang="zh-CN" altLang="en-US">
                <a:latin typeface="TencentSans W3" panose="020C04030202040F0204" charset="-122"/>
                <a:ea typeface="TencentSans W3" panose="020C04030202040F0204" charset="-122"/>
              </a:rPr>
              <a:t>不支持长连接，而是通过插件的形式来让第三方帮助实现</a:t>
            </a:r>
            <a:endParaRPr lang="zh-CN" altLang="en-US">
              <a:latin typeface="TencentSans W3" panose="020C04030202040F0204" charset="-122"/>
              <a:ea typeface="TencentSans W3" panose="020C04030202040F0204" charset="-122"/>
            </a:endParaRPr>
          </a:p>
          <a:p>
            <a:endParaRPr lang="zh-CN" altLang="en-US">
              <a:latin typeface="TencentSans W3" panose="020C04030202040F0204" charset="-122"/>
              <a:ea typeface="TencentSans W3" panose="020C04030202040F0204" charset="-122"/>
            </a:endParaRPr>
          </a:p>
          <a:p>
            <a:r>
              <a:rPr lang="en-US" altLang="zh-CN">
                <a:latin typeface="TencentSans W3" panose="020C04030202040F0204" charset="-122"/>
                <a:ea typeface="TencentSans W3" panose="020C04030202040F0204" charset="-122"/>
              </a:rPr>
              <a:t>e.g. Istio</a:t>
            </a:r>
            <a:r>
              <a:rPr lang="zh-CN" altLang="en-US">
                <a:latin typeface="TencentSans W3" panose="020C04030202040F0204" charset="-122"/>
                <a:ea typeface="TencentSans W3" panose="020C04030202040F0204" charset="-122"/>
              </a:rPr>
              <a:t>帮助</a:t>
            </a:r>
            <a:r>
              <a:rPr lang="en-US" altLang="zh-CN">
                <a:latin typeface="TencentSans W3" panose="020C04030202040F0204" charset="-122"/>
                <a:ea typeface="TencentSans W3" panose="020C04030202040F0204" charset="-122"/>
              </a:rPr>
              <a:t> k8s</a:t>
            </a:r>
            <a:r>
              <a:rPr lang="zh-CN" altLang="en-US">
                <a:latin typeface="TencentSans W3" panose="020C04030202040F0204" charset="-122"/>
                <a:ea typeface="TencentSans W3" panose="020C04030202040F0204" charset="-122"/>
              </a:rPr>
              <a:t>实现了流量</a:t>
            </a:r>
            <a:r>
              <a:rPr lang="zh-CN" altLang="en-US">
                <a:latin typeface="TencentSans W3" panose="020C04030202040F0204" charset="-122"/>
                <a:ea typeface="TencentSans W3" panose="020C04030202040F0204" charset="-122"/>
              </a:rPr>
              <a:t>管理</a:t>
            </a:r>
            <a:endParaRPr lang="zh-CN" altLang="en-US">
              <a:latin typeface="TencentSans W3" panose="020C04030202040F0204" charset="-122"/>
              <a:ea typeface="TencentSans W3" panose="020C04030202040F0204" charset="-122"/>
            </a:endParaRPr>
          </a:p>
        </p:txBody>
      </p:sp>
      <p:pic>
        <p:nvPicPr>
          <p:cNvPr id="6" name="图片 5"/>
          <p:cNvPicPr>
            <a:picLocks noChangeAspect="1"/>
          </p:cNvPicPr>
          <p:nvPr>
            <p:custDataLst>
              <p:tags r:id="rId1"/>
            </p:custDataLst>
          </p:nvPr>
        </p:nvPicPr>
        <p:blipFill>
          <a:blip r:embed="rId2"/>
          <a:stretch>
            <a:fillRect/>
          </a:stretch>
        </p:blipFill>
        <p:spPr>
          <a:xfrm>
            <a:off x="2122805" y="3408045"/>
            <a:ext cx="7947025" cy="34499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快速</a:t>
            </a:r>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回顾</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我们学习了</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a:t>
            </a:r>
            <a:r>
              <a:rPr lang="zh-CN" sz="2400">
                <a:latin typeface="腾讯体 W3" panose="020C04030202040F0204" charset="-122"/>
                <a:ea typeface="腾讯体 W3" panose="020C04030202040F0204" charset="-122"/>
                <a:cs typeface="腾讯体 W3" panose="020C04030202040F0204" charset="-122"/>
              </a:rPr>
              <a:t>如何进行搭建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通过网络数据包的追踪学习了</a:t>
            </a:r>
            <a:r>
              <a:rPr lang="en-US" altLang="zh-CN" sz="2400">
                <a:latin typeface="腾讯体 W3" panose="020C04030202040F0204" charset="-122"/>
                <a:ea typeface="腾讯体 W3" panose="020C04030202040F0204" charset="-122"/>
                <a:cs typeface="腾讯体 W3" panose="020C04030202040F0204" charset="-122"/>
              </a:rPr>
              <a:t> k8s </a:t>
            </a:r>
            <a:r>
              <a:rPr lang="zh-CN" altLang="en-US" sz="2400">
                <a:latin typeface="腾讯体 W3" panose="020C04030202040F0204" charset="-122"/>
                <a:ea typeface="腾讯体 W3" panose="020C04030202040F0204" charset="-122"/>
                <a:cs typeface="腾讯体 W3" panose="020C04030202040F0204" charset="-122"/>
              </a:rPr>
              <a:t>如何实现网络通信</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通过代码的分析学习了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如何将网络通信的功能落地实现。</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从软件工程的角度看到了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为软件的复杂度作出的贡献及能力</a:t>
            </a:r>
            <a:r>
              <a:rPr lang="zh-CN" altLang="en-US" sz="2400">
                <a:latin typeface="腾讯体 W3" panose="020C04030202040F0204" charset="-122"/>
                <a:ea typeface="腾讯体 W3" panose="020C04030202040F0204" charset="-122"/>
                <a:cs typeface="腾讯体 W3" panose="020C04030202040F0204" charset="-122"/>
              </a:rPr>
              <a:t>边界。</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rPr>
              <a:t>Thanks</a:t>
            </a:r>
            <a:endPar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kube-proxy 实现了四层负载，但是在四层负载中</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看不到主机名、请求头和证书等七层负载的内容</a:t>
            </a: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zh-CN" altLang="en-US" sz="2200">
                <a:latin typeface="腾讯体 W3" panose="020C04030202040F0204" charset="-122"/>
                <a:ea typeface="腾讯体 W3" panose="020C04030202040F0204" charset="-122"/>
                <a:cs typeface="腾讯体 W3" panose="020C04030202040F0204" charset="-122"/>
              </a:rPr>
              <a:t>Service无法灵活可配置各种转发，限制会比较大</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zh-CN" altLang="en-US" sz="2200">
                <a:latin typeface="腾讯体 W3" panose="020C04030202040F0204" charset="-122"/>
                <a:ea typeface="腾讯体 W3" panose="020C04030202040F0204" charset="-122"/>
                <a:cs typeface="腾讯体 W3" panose="020C04030202040F0204" charset="-122"/>
              </a:rPr>
              <a:t>所以引入了</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Ingress来完成七层负载</a:t>
            </a:r>
            <a:r>
              <a:rPr lang="zh-CN" altLang="en-US" sz="2200">
                <a:latin typeface="腾讯体 W3" panose="020C04030202040F0204" charset="-122"/>
                <a:ea typeface="腾讯体 W3" panose="020C04030202040F0204" charset="-122"/>
                <a:cs typeface="腾讯体 W3" panose="020C04030202040F0204" charset="-122"/>
              </a:rPr>
              <a:t>的内容来弥补这些缺点</a:t>
            </a:r>
            <a:endParaRPr lang="zh-CN" altLang="en-US" sz="22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工作流程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4" name="图片 3" descr="learn-k8s-ingress-workflow.drawio"/>
          <p:cNvPicPr>
            <a:picLocks noChangeAspect="1"/>
          </p:cNvPicPr>
          <p:nvPr/>
        </p:nvPicPr>
        <p:blipFill>
          <a:blip r:embed="rId1"/>
          <a:stretch>
            <a:fillRect/>
          </a:stretch>
        </p:blipFill>
        <p:spPr>
          <a:xfrm>
            <a:off x="727710" y="1825625"/>
            <a:ext cx="10542905" cy="40049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 </a:t>
            </a:r>
            <a:r>
              <a:rPr lang="zh-CN" altLang="en-US"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IngressController 是什么关系？</a:t>
            </a:r>
            <a:endPar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endParaRPr lang="en-US" altLang="zh-CN"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Ingress 属于是转发的</a:t>
            </a:r>
            <a:r>
              <a:rPr lang="zh-CN" altLang="en-US"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静态规则</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Ingress Controller </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根据Ingress规则来处理相应的转发</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，在</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k8s</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中</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Ingress Controller </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是一个</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Pod</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部署的应用。</a:t>
            </a:r>
            <a:endPar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pPr marL="0" indent="0">
              <a:buNone/>
            </a:pP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Ingress Class?</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a:xfrm>
            <a:off x="647700" y="1680210"/>
            <a:ext cx="10515600" cy="4351338"/>
          </a:xfrm>
        </p:spPr>
        <p:txBody>
          <a:bodyPr/>
          <a:p>
            <a:pPr marL="0" indent="0">
              <a:buNone/>
            </a:pPr>
            <a:r>
              <a:rPr lang="en-US" altLang="zh-CN" sz="2200">
                <a:latin typeface="腾讯体 W3" panose="020C04030202040F0204" charset="-122"/>
                <a:ea typeface="腾讯体 W3" panose="020C04030202040F0204" charset="-122"/>
                <a:cs typeface="腾讯体 W3" panose="020C04030202040F0204" charset="-122"/>
              </a:rPr>
              <a:t>Ingress规则逐渐增加，管理起来的复杂度会相对较高，所以引入了</a:t>
            </a:r>
            <a:r>
              <a:rPr lang="en-US" altLang="zh-CN"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 Class 来解耦 Ingress 和 Ingress Controller 的关系</a:t>
            </a:r>
            <a:r>
              <a:rPr lang="zh-CN" altLang="en-US" sz="2200">
                <a:latin typeface="腾讯体 W3" panose="020C04030202040F0204" charset="-122"/>
                <a:ea typeface="腾讯体 W3" panose="020C04030202040F0204" charset="-122"/>
                <a:cs typeface="腾讯体 W3" panose="020C04030202040F0204" charset="-122"/>
              </a:rPr>
              <a:t>，从而实现多个Ingress Controller 处理多种不同业务需求。</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4" name="图片 3" descr="learn-k8s-ingress-class-workflow.drawio"/>
          <p:cNvPicPr>
            <a:picLocks noChangeAspect="1"/>
          </p:cNvPicPr>
          <p:nvPr/>
        </p:nvPicPr>
        <p:blipFill>
          <a:blip r:embed="rId1"/>
          <a:stretch>
            <a:fillRect/>
          </a:stretch>
        </p:blipFill>
        <p:spPr>
          <a:xfrm>
            <a:off x="1410335" y="3125470"/>
            <a:ext cx="9196705" cy="36817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部署出有三个 Pod 的Nginx后端服务</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7375525" y="1825625"/>
            <a:ext cx="3633470" cy="4179570"/>
          </a:xfrm>
          <a:prstGeom prst="rect">
            <a:avLst/>
          </a:prstGeom>
        </p:spPr>
      </p:pic>
      <p:sp>
        <p:nvSpPr>
          <p:cNvPr id="7" name="文本框 6"/>
          <p:cNvSpPr txBox="1"/>
          <p:nvPr/>
        </p:nvSpPr>
        <p:spPr>
          <a:xfrm>
            <a:off x="647700" y="5828665"/>
            <a:ext cx="7385050"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pods -n ingress-nginx</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NAME                                        READY   STATUS      RESTARTS   </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nginx-deployment-66b6c48dd5-8sbp6           1/1     Running     0 </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sz="2200">
                <a:latin typeface="腾讯体 W3" panose="020C04030202040F0204" charset="-122"/>
                <a:ea typeface="腾讯体 W3" panose="020C04030202040F0204" charset="-122"/>
                <a:cs typeface="腾讯体 W3" panose="020C04030202040F0204" charset="-122"/>
              </a:rPr>
              <a:t>给</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后端部署 </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6008370" y="1668780"/>
            <a:ext cx="5380355" cy="3520440"/>
          </a:xfrm>
          <a:prstGeom prst="rect">
            <a:avLst/>
          </a:prstGeom>
        </p:spPr>
      </p:pic>
      <p:sp>
        <p:nvSpPr>
          <p:cNvPr id="8" name="文本框 7"/>
          <p:cNvSpPr txBox="1"/>
          <p:nvPr/>
        </p:nvSpPr>
        <p:spPr>
          <a:xfrm>
            <a:off x="941705" y="5721985"/>
            <a:ext cx="9926955"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services -n ingress-nginx|grep nginx-service</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NAME                                 TYPE        CLUSTER-IP      EXTERNAL-IP   PORT(S)                     AGE</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nginx-service                        ClusterIP   10.99.225.52    &lt;none&gt;        80/TCP                      6m52s</a:t>
            </a:r>
            <a:endParaRPr lang="zh-CN" altLang="en-US">
              <a:latin typeface="腾讯体 W3" panose="020C04030202040F0204" charset="-122"/>
              <a:ea typeface="腾讯体 W3" panose="020C04030202040F020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4040</Words>
  <Application>WPS 演示</Application>
  <PresentationFormat>宽屏</PresentationFormat>
  <Paragraphs>221</Paragraphs>
  <Slides>39</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39</vt:i4>
      </vt:variant>
    </vt:vector>
  </HeadingPairs>
  <TitlesOfParts>
    <vt:vector size="52" baseType="lpstr">
      <vt:lpstr>Arial</vt:lpstr>
      <vt:lpstr>宋体</vt:lpstr>
      <vt:lpstr>Wingdings</vt:lpstr>
      <vt:lpstr>腾讯体 W3</vt:lpstr>
      <vt:lpstr>微软雅黑</vt:lpstr>
      <vt:lpstr>汉仪旗黑</vt:lpstr>
      <vt:lpstr>宋体</vt:lpstr>
      <vt:lpstr>Arial Unicode MS</vt:lpstr>
      <vt:lpstr>汉仪书宋二KW</vt:lpstr>
      <vt:lpstr>Calibri</vt:lpstr>
      <vt:lpstr>腾讯体</vt:lpstr>
      <vt:lpstr>TencentSans W3</vt:lpstr>
      <vt:lpstr>WPS</vt:lpstr>
      <vt:lpstr>Kubernetes 网络剖析</vt:lpstr>
      <vt:lpstr>目录</vt:lpstr>
      <vt:lpstr>一.从应用到网络</vt:lpstr>
      <vt:lpstr>从应用到网络 - 为什么要引入Ingress</vt:lpstr>
      <vt:lpstr>从应用到网络 - Ingress工作流程</vt:lpstr>
      <vt:lpstr>从应用到网络 - Ingress 、IngressController 是什么关系？</vt:lpstr>
      <vt:lpstr>从应用到网络 - 为什么要引入 Ingress Class?</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Ingress配置说明</vt:lpstr>
      <vt:lpstr>二.K8s网络追踪</vt:lpstr>
      <vt:lpstr>K8s网络追踪 - Pod 网络命名空间连接到以太网桥</vt:lpstr>
      <vt:lpstr>K8s网络追踪 - 同一节点上 Pod 到 Pod 的流量</vt:lpstr>
      <vt:lpstr>K8s网络追踪 - 同一节点上 Pod 到 Pod 的流量</vt:lpstr>
      <vt:lpstr>K8s网络追踪 - 不同节点上 Pod 到 Pod 的通信</vt:lpstr>
      <vt:lpstr>K8s网络追踪 - 不同节点上 Pod 到 Pod 的通信</vt:lpstr>
      <vt:lpstr>K8s网络追踪 - 不同节点上 Pod 到 Pod 的通信</vt:lpstr>
      <vt:lpstr>K8s网络追踪 - 不同节点上 Pod 到 Pod 的通信</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K8s网络实现内幕</vt:lpstr>
      <vt:lpstr>K8s网络实现内幕 - 整体实现流程</vt:lpstr>
      <vt:lpstr>K8s网络实现内幕 - 代码结构</vt:lpstr>
      <vt:lpstr>软件工程看K8s</vt:lpstr>
      <vt:lpstr>软件工程看K8s - 关于软件工程</vt:lpstr>
      <vt:lpstr>软件工程看K8s - 软件开发复杂度的产生</vt:lpstr>
      <vt:lpstr>软件工程看K8s - 软件开发复杂度的产生</vt:lpstr>
      <vt:lpstr>软件工程看K8s - k8s解决 Accidents Complexity</vt:lpstr>
      <vt:lpstr>软件工程看K8s - 定义好软件的产品范围 </vt:lpstr>
      <vt:lpstr>目录</vt:lpstr>
      <vt:lpstr>Kubernetes 网络剖析</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minyachan</cp:lastModifiedBy>
  <cp:revision>242</cp:revision>
  <dcterms:created xsi:type="dcterms:W3CDTF">2023-12-24T08:59:00Z</dcterms:created>
  <dcterms:modified xsi:type="dcterms:W3CDTF">2023-12-24T08:59:00Z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017F8DA2305AA230626C7565DA029E42_41</vt:lpwstr>
  </property>
</Properties>
</file>